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0233600" cy="31089600"/>
  <p:notesSz cx="6858000" cy="9144000"/>
  <p:defaultTex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7" d="100"/>
          <a:sy n="17" d="100"/>
        </p:scale>
        <p:origin x="-1698" y="-150"/>
      </p:cViewPr>
      <p:guideLst>
        <p:guide orient="horz" pos="9792"/>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F8D0C7-E26A-474F-85C3-995368BF9AAD}" type="datetimeFigureOut">
              <a:rPr lang="en-US" smtClean="0"/>
              <a:t>8/2/2012</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E05EC6-3EF2-4882-B876-E4E67A431941}" type="slidenum">
              <a:rPr lang="en-US" smtClean="0"/>
              <a:t>‹#›</a:t>
            </a:fld>
            <a:endParaRPr lang="en-US"/>
          </a:p>
        </p:txBody>
      </p:sp>
    </p:spTree>
    <p:extLst>
      <p:ext uri="{BB962C8B-B14F-4D97-AF65-F5344CB8AC3E}">
        <p14:creationId xmlns:p14="http://schemas.microsoft.com/office/powerpoint/2010/main" val="3728021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05EC6-3EF2-4882-B876-E4E67A431941}" type="slidenum">
              <a:rPr lang="en-US" smtClean="0"/>
              <a:t>1</a:t>
            </a:fld>
            <a:endParaRPr lang="en-US"/>
          </a:p>
        </p:txBody>
      </p:sp>
    </p:spTree>
    <p:extLst>
      <p:ext uri="{BB962C8B-B14F-4D97-AF65-F5344CB8AC3E}">
        <p14:creationId xmlns:p14="http://schemas.microsoft.com/office/powerpoint/2010/main" val="390246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9657929"/>
            <a:ext cx="34198560" cy="66641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17617440"/>
            <a:ext cx="28163520" cy="7945120"/>
          </a:xfrm>
        </p:spPr>
        <p:txBody>
          <a:bodyPr/>
          <a:lstStyle>
            <a:lvl1pPr marL="0" indent="0" algn="ctr">
              <a:buNone/>
              <a:defRPr>
                <a:solidFill>
                  <a:schemeClr val="tx1">
                    <a:tint val="75000"/>
                  </a:schemeClr>
                </a:solidFill>
              </a:defRPr>
            </a:lvl1pPr>
            <a:lvl2pPr marL="2037786" indent="0" algn="ctr">
              <a:buNone/>
              <a:defRPr>
                <a:solidFill>
                  <a:schemeClr val="tx1">
                    <a:tint val="75000"/>
                  </a:schemeClr>
                </a:solidFill>
              </a:defRPr>
            </a:lvl2pPr>
            <a:lvl3pPr marL="4075572" indent="0" algn="ctr">
              <a:buNone/>
              <a:defRPr>
                <a:solidFill>
                  <a:schemeClr val="tx1">
                    <a:tint val="75000"/>
                  </a:schemeClr>
                </a:solidFill>
              </a:defRPr>
            </a:lvl3pPr>
            <a:lvl4pPr marL="6113358" indent="0" algn="ctr">
              <a:buNone/>
              <a:defRPr>
                <a:solidFill>
                  <a:schemeClr val="tx1">
                    <a:tint val="75000"/>
                  </a:schemeClr>
                </a:solidFill>
              </a:defRPr>
            </a:lvl4pPr>
            <a:lvl5pPr marL="8151144" indent="0" algn="ctr">
              <a:buNone/>
              <a:defRPr>
                <a:solidFill>
                  <a:schemeClr val="tx1">
                    <a:tint val="75000"/>
                  </a:schemeClr>
                </a:solidFill>
              </a:defRPr>
            </a:lvl5pPr>
            <a:lvl6pPr marL="10188931" indent="0" algn="ctr">
              <a:buNone/>
              <a:defRPr>
                <a:solidFill>
                  <a:schemeClr val="tx1">
                    <a:tint val="75000"/>
                  </a:schemeClr>
                </a:solidFill>
              </a:defRPr>
            </a:lvl6pPr>
            <a:lvl7pPr marL="12226717" indent="0" algn="ctr">
              <a:buNone/>
              <a:defRPr>
                <a:solidFill>
                  <a:schemeClr val="tx1">
                    <a:tint val="75000"/>
                  </a:schemeClr>
                </a:solidFill>
              </a:defRPr>
            </a:lvl7pPr>
            <a:lvl8pPr marL="14264503" indent="0" algn="ctr">
              <a:buNone/>
              <a:defRPr>
                <a:solidFill>
                  <a:schemeClr val="tx1">
                    <a:tint val="75000"/>
                  </a:schemeClr>
                </a:solidFill>
              </a:defRPr>
            </a:lvl8pPr>
            <a:lvl9pPr marL="163022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3501995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392508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245028"/>
            <a:ext cx="9052560" cy="26526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1680" y="1245028"/>
            <a:ext cx="26487120" cy="26526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2543506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30964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19977949"/>
            <a:ext cx="34198560" cy="6174740"/>
          </a:xfrm>
        </p:spPr>
        <p:txBody>
          <a:bodyPr anchor="t"/>
          <a:lstStyle>
            <a:lvl1pPr algn="l">
              <a:defRPr sz="178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3177101"/>
            <a:ext cx="34198560" cy="6800848"/>
          </a:xfrm>
        </p:spPr>
        <p:txBody>
          <a:bodyPr anchor="b"/>
          <a:lstStyle>
            <a:lvl1pPr marL="0" indent="0">
              <a:buNone/>
              <a:defRPr sz="8900">
                <a:solidFill>
                  <a:schemeClr val="tx1">
                    <a:tint val="75000"/>
                  </a:schemeClr>
                </a:solidFill>
              </a:defRPr>
            </a:lvl1pPr>
            <a:lvl2pPr marL="2037786" indent="0">
              <a:buNone/>
              <a:defRPr sz="8000">
                <a:solidFill>
                  <a:schemeClr val="tx1">
                    <a:tint val="75000"/>
                  </a:schemeClr>
                </a:solidFill>
              </a:defRPr>
            </a:lvl2pPr>
            <a:lvl3pPr marL="4075572" indent="0">
              <a:buNone/>
              <a:defRPr sz="7100">
                <a:solidFill>
                  <a:schemeClr val="tx1">
                    <a:tint val="75000"/>
                  </a:schemeClr>
                </a:solidFill>
              </a:defRPr>
            </a:lvl3pPr>
            <a:lvl4pPr marL="6113358" indent="0">
              <a:buNone/>
              <a:defRPr sz="6200">
                <a:solidFill>
                  <a:schemeClr val="tx1">
                    <a:tint val="75000"/>
                  </a:schemeClr>
                </a:solidFill>
              </a:defRPr>
            </a:lvl4pPr>
            <a:lvl5pPr marL="8151144" indent="0">
              <a:buNone/>
              <a:defRPr sz="6200">
                <a:solidFill>
                  <a:schemeClr val="tx1">
                    <a:tint val="75000"/>
                  </a:schemeClr>
                </a:solidFill>
              </a:defRPr>
            </a:lvl5pPr>
            <a:lvl6pPr marL="10188931" indent="0">
              <a:buNone/>
              <a:defRPr sz="6200">
                <a:solidFill>
                  <a:schemeClr val="tx1">
                    <a:tint val="75000"/>
                  </a:schemeClr>
                </a:solidFill>
              </a:defRPr>
            </a:lvl6pPr>
            <a:lvl7pPr marL="12226717" indent="0">
              <a:buNone/>
              <a:defRPr sz="6200">
                <a:solidFill>
                  <a:schemeClr val="tx1">
                    <a:tint val="75000"/>
                  </a:schemeClr>
                </a:solidFill>
              </a:defRPr>
            </a:lvl7pPr>
            <a:lvl8pPr marL="14264503" indent="0">
              <a:buNone/>
              <a:defRPr sz="6200">
                <a:solidFill>
                  <a:schemeClr val="tx1">
                    <a:tint val="75000"/>
                  </a:schemeClr>
                </a:solidFill>
              </a:defRPr>
            </a:lvl8pPr>
            <a:lvl9pPr marL="16302289" indent="0">
              <a:buNone/>
              <a:defRPr sz="6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242810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11680" y="7254242"/>
            <a:ext cx="17769840" cy="20517699"/>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452080" y="7254242"/>
            <a:ext cx="17769840" cy="20517699"/>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216417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6959179"/>
            <a:ext cx="17776827" cy="2900254"/>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4" name="Content Placeholder 3"/>
          <p:cNvSpPr>
            <a:spLocks noGrp="1"/>
          </p:cNvSpPr>
          <p:nvPr>
            <p:ph sz="half" idx="2"/>
          </p:nvPr>
        </p:nvSpPr>
        <p:spPr>
          <a:xfrm>
            <a:off x="2011680" y="9859433"/>
            <a:ext cx="17776827" cy="17912506"/>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6959179"/>
            <a:ext cx="17783810" cy="2900254"/>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6" name="Content Placeholder 5"/>
          <p:cNvSpPr>
            <a:spLocks noGrp="1"/>
          </p:cNvSpPr>
          <p:nvPr>
            <p:ph sz="quarter" idx="4"/>
          </p:nvPr>
        </p:nvSpPr>
        <p:spPr>
          <a:xfrm>
            <a:off x="20438112" y="9859433"/>
            <a:ext cx="17783810" cy="17912506"/>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364552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343677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373485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237827"/>
            <a:ext cx="13236577" cy="5267960"/>
          </a:xfrm>
        </p:spPr>
        <p:txBody>
          <a:bodyPr anchor="b"/>
          <a:lstStyle>
            <a:lvl1pPr algn="l">
              <a:defRPr sz="8900" b="1"/>
            </a:lvl1pPr>
          </a:lstStyle>
          <a:p>
            <a:r>
              <a:rPr lang="en-US" smtClean="0"/>
              <a:t>Click to edit Master title style</a:t>
            </a:r>
            <a:endParaRPr lang="en-US"/>
          </a:p>
        </p:txBody>
      </p:sp>
      <p:sp>
        <p:nvSpPr>
          <p:cNvPr id="3" name="Content Placeholder 2"/>
          <p:cNvSpPr>
            <a:spLocks noGrp="1"/>
          </p:cNvSpPr>
          <p:nvPr>
            <p:ph idx="1"/>
          </p:nvPr>
        </p:nvSpPr>
        <p:spPr>
          <a:xfrm>
            <a:off x="15730220" y="1237829"/>
            <a:ext cx="22491700" cy="26534112"/>
          </a:xfrm>
        </p:spPr>
        <p:txBody>
          <a:bodyPr/>
          <a:lstStyle>
            <a:lvl1pPr>
              <a:defRPr sz="14300"/>
            </a:lvl1pPr>
            <a:lvl2pPr>
              <a:defRPr sz="12500"/>
            </a:lvl2pPr>
            <a:lvl3pPr>
              <a:defRPr sz="107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6505789"/>
            <a:ext cx="13236577" cy="21266152"/>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258922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1762720"/>
            <a:ext cx="24140160" cy="2569212"/>
          </a:xfrm>
        </p:spPr>
        <p:txBody>
          <a:bodyPr anchor="b"/>
          <a:lstStyle>
            <a:lvl1pPr algn="l">
              <a:defRPr sz="8900" b="1"/>
            </a:lvl1pPr>
          </a:lstStyle>
          <a:p>
            <a:r>
              <a:rPr lang="en-US" smtClean="0"/>
              <a:t>Click to edit Master title style</a:t>
            </a:r>
            <a:endParaRPr lang="en-US"/>
          </a:p>
        </p:txBody>
      </p:sp>
      <p:sp>
        <p:nvSpPr>
          <p:cNvPr id="3" name="Picture Placeholder 2"/>
          <p:cNvSpPr>
            <a:spLocks noGrp="1"/>
          </p:cNvSpPr>
          <p:nvPr>
            <p:ph type="pic" idx="1"/>
          </p:nvPr>
        </p:nvSpPr>
        <p:spPr>
          <a:xfrm>
            <a:off x="7886067" y="2777913"/>
            <a:ext cx="24140160" cy="18653760"/>
          </a:xfrm>
        </p:spPr>
        <p:txBody>
          <a:bodyPr/>
          <a:lstStyle>
            <a:lvl1pPr marL="0" indent="0">
              <a:buNone/>
              <a:defRPr sz="14300"/>
            </a:lvl1pPr>
            <a:lvl2pPr marL="2037786" indent="0">
              <a:buNone/>
              <a:defRPr sz="12500"/>
            </a:lvl2pPr>
            <a:lvl3pPr marL="4075572" indent="0">
              <a:buNone/>
              <a:defRPr sz="10700"/>
            </a:lvl3pPr>
            <a:lvl4pPr marL="6113358" indent="0">
              <a:buNone/>
              <a:defRPr sz="8900"/>
            </a:lvl4pPr>
            <a:lvl5pPr marL="8151144" indent="0">
              <a:buNone/>
              <a:defRPr sz="8900"/>
            </a:lvl5pPr>
            <a:lvl6pPr marL="10188931" indent="0">
              <a:buNone/>
              <a:defRPr sz="8900"/>
            </a:lvl6pPr>
            <a:lvl7pPr marL="12226717" indent="0">
              <a:buNone/>
              <a:defRPr sz="8900"/>
            </a:lvl7pPr>
            <a:lvl8pPr marL="14264503" indent="0">
              <a:buNone/>
              <a:defRPr sz="8900"/>
            </a:lvl8pPr>
            <a:lvl9pPr marL="16302289" indent="0">
              <a:buNone/>
              <a:defRPr sz="8900"/>
            </a:lvl9pPr>
          </a:lstStyle>
          <a:p>
            <a:endParaRPr lang="en-US" dirty="0"/>
          </a:p>
        </p:txBody>
      </p:sp>
      <p:sp>
        <p:nvSpPr>
          <p:cNvPr id="4" name="Text Placeholder 3"/>
          <p:cNvSpPr>
            <a:spLocks noGrp="1"/>
          </p:cNvSpPr>
          <p:nvPr>
            <p:ph type="body" sz="half" idx="2"/>
          </p:nvPr>
        </p:nvSpPr>
        <p:spPr>
          <a:xfrm>
            <a:off x="7886067" y="24331932"/>
            <a:ext cx="24140160" cy="3648708"/>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E72F45-C89A-4D70-821E-7B2C7F7A325C}" type="datetimeFigureOut">
              <a:rPr lang="en-US" smtClean="0"/>
              <a:t>8/2/2012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C5F95C-2E2E-4051-BBA9-1E5E92F16B6B}" type="slidenum">
              <a:rPr lang="en-US" smtClean="0"/>
              <a:t>‹#›</a:t>
            </a:fld>
            <a:endParaRPr lang="en-US" dirty="0"/>
          </a:p>
        </p:txBody>
      </p:sp>
    </p:spTree>
    <p:extLst>
      <p:ext uri="{BB962C8B-B14F-4D97-AF65-F5344CB8AC3E}">
        <p14:creationId xmlns:p14="http://schemas.microsoft.com/office/powerpoint/2010/main" val="72595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245026"/>
            <a:ext cx="36210240" cy="5181600"/>
          </a:xfrm>
          <a:prstGeom prst="rect">
            <a:avLst/>
          </a:prstGeom>
        </p:spPr>
        <p:txBody>
          <a:bodyPr vert="horz" lIns="407557" tIns="203779" rIns="407557" bIns="2037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7254242"/>
            <a:ext cx="36210240" cy="20517699"/>
          </a:xfrm>
          <a:prstGeom prst="rect">
            <a:avLst/>
          </a:prstGeom>
        </p:spPr>
        <p:txBody>
          <a:bodyPr vert="horz" lIns="407557" tIns="203779" rIns="407557" bIns="2037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28815456"/>
            <a:ext cx="9387840" cy="1655233"/>
          </a:xfrm>
          <a:prstGeom prst="rect">
            <a:avLst/>
          </a:prstGeom>
        </p:spPr>
        <p:txBody>
          <a:bodyPr vert="horz" lIns="407557" tIns="203779" rIns="407557" bIns="203779" rtlCol="0" anchor="ctr"/>
          <a:lstStyle>
            <a:lvl1pPr algn="l">
              <a:defRPr sz="5300">
                <a:solidFill>
                  <a:schemeClr val="tx1">
                    <a:tint val="75000"/>
                  </a:schemeClr>
                </a:solidFill>
              </a:defRPr>
            </a:lvl1pPr>
          </a:lstStyle>
          <a:p>
            <a:fld id="{7EE72F45-C89A-4D70-821E-7B2C7F7A325C}" type="datetimeFigureOut">
              <a:rPr lang="en-US" smtClean="0"/>
              <a:t>8/2/2012</a:t>
            </a:fld>
            <a:endParaRPr lang="en-US" dirty="0"/>
          </a:p>
        </p:txBody>
      </p:sp>
      <p:sp>
        <p:nvSpPr>
          <p:cNvPr id="5" name="Footer Placeholder 4"/>
          <p:cNvSpPr>
            <a:spLocks noGrp="1"/>
          </p:cNvSpPr>
          <p:nvPr>
            <p:ph type="ftr" sz="quarter" idx="3"/>
          </p:nvPr>
        </p:nvSpPr>
        <p:spPr>
          <a:xfrm>
            <a:off x="13746480" y="28815456"/>
            <a:ext cx="12740640" cy="1655233"/>
          </a:xfrm>
          <a:prstGeom prst="rect">
            <a:avLst/>
          </a:prstGeom>
        </p:spPr>
        <p:txBody>
          <a:bodyPr vert="horz" lIns="407557" tIns="203779" rIns="407557" bIns="203779" rtlCol="0" anchor="ctr"/>
          <a:lstStyle>
            <a:lvl1pPr algn="ctr">
              <a:defRPr sz="5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8834080" y="28815456"/>
            <a:ext cx="9387840" cy="1655233"/>
          </a:xfrm>
          <a:prstGeom prst="rect">
            <a:avLst/>
          </a:prstGeom>
        </p:spPr>
        <p:txBody>
          <a:bodyPr vert="horz" lIns="407557" tIns="203779" rIns="407557" bIns="203779" rtlCol="0" anchor="ctr"/>
          <a:lstStyle>
            <a:lvl1pPr algn="r">
              <a:defRPr sz="5300">
                <a:solidFill>
                  <a:schemeClr val="tx1">
                    <a:tint val="75000"/>
                  </a:schemeClr>
                </a:solidFill>
              </a:defRPr>
            </a:lvl1pPr>
          </a:lstStyle>
          <a:p>
            <a:fld id="{44C5F95C-2E2E-4051-BBA9-1E5E92F16B6B}" type="slidenum">
              <a:rPr lang="en-US" smtClean="0"/>
              <a:t>‹#›</a:t>
            </a:fld>
            <a:endParaRPr lang="en-US" dirty="0"/>
          </a:p>
        </p:txBody>
      </p:sp>
    </p:spTree>
    <p:extLst>
      <p:ext uri="{BB962C8B-B14F-4D97-AF65-F5344CB8AC3E}">
        <p14:creationId xmlns:p14="http://schemas.microsoft.com/office/powerpoint/2010/main" val="336446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5572" rtl="0" eaLnBrk="1" latinLnBrk="0" hangingPunct="1">
        <a:spcBef>
          <a:spcPct val="0"/>
        </a:spcBef>
        <a:buNone/>
        <a:defRPr sz="19600" kern="1200">
          <a:solidFill>
            <a:schemeClr val="tx1"/>
          </a:solidFill>
          <a:latin typeface="+mj-lt"/>
          <a:ea typeface="+mj-ea"/>
          <a:cs typeface="+mj-cs"/>
        </a:defRPr>
      </a:lvl1pPr>
    </p:titleStyle>
    <p:bodyStyle>
      <a:lvl1pPr marL="1528340" indent="-1528340" algn="l" defTabSz="4075572" rtl="0" eaLnBrk="1" latinLnBrk="0" hangingPunct="1">
        <a:spcBef>
          <a:spcPct val="20000"/>
        </a:spcBef>
        <a:buFont typeface="Arial" pitchFamily="34" charset="0"/>
        <a:buChar char="•"/>
        <a:defRPr sz="14300" kern="1200">
          <a:solidFill>
            <a:schemeClr val="tx1"/>
          </a:solidFill>
          <a:latin typeface="+mn-lt"/>
          <a:ea typeface="+mn-ea"/>
          <a:cs typeface="+mn-cs"/>
        </a:defRPr>
      </a:lvl1pPr>
      <a:lvl2pPr marL="3311402" indent="-1273616" algn="l" defTabSz="4075572" rtl="0" eaLnBrk="1" latinLnBrk="0" hangingPunct="1">
        <a:spcBef>
          <a:spcPct val="20000"/>
        </a:spcBef>
        <a:buFont typeface="Arial" pitchFamily="34" charset="0"/>
        <a:buChar char="–"/>
        <a:defRPr sz="12500" kern="1200">
          <a:solidFill>
            <a:schemeClr val="tx1"/>
          </a:solidFill>
          <a:latin typeface="+mn-lt"/>
          <a:ea typeface="+mn-ea"/>
          <a:cs typeface="+mn-cs"/>
        </a:defRPr>
      </a:lvl2pPr>
      <a:lvl3pPr marL="5094465" indent="-1018893" algn="l" defTabSz="4075572" rtl="0" eaLnBrk="1" latinLnBrk="0" hangingPunct="1">
        <a:spcBef>
          <a:spcPct val="20000"/>
        </a:spcBef>
        <a:buFont typeface="Arial" pitchFamily="34" charset="0"/>
        <a:buChar char="•"/>
        <a:defRPr sz="10700" kern="1200">
          <a:solidFill>
            <a:schemeClr val="tx1"/>
          </a:solidFill>
          <a:latin typeface="+mn-lt"/>
          <a:ea typeface="+mn-ea"/>
          <a:cs typeface="+mn-cs"/>
        </a:defRPr>
      </a:lvl3pPr>
      <a:lvl4pPr marL="7132251"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4pPr>
      <a:lvl5pPr marL="9170038"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5pPr>
      <a:lvl6pPr marL="11207824"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6pPr>
      <a:lvl7pPr marL="13245610"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7pPr>
      <a:lvl8pPr marL="15283396"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8pPr>
      <a:lvl9pPr marL="17321182"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9pPr>
    </p:bodyStyle>
    <p:other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tif"/><Relationship Id="rId7" Type="http://schemas.openxmlformats.org/officeDocument/2006/relationships/image" Target="../media/image5.jpg"/><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tiff"/><Relationship Id="rId5" Type="http://schemas.openxmlformats.org/officeDocument/2006/relationships/image" Target="../media/image3.gif"/><Relationship Id="rId10" Type="http://schemas.openxmlformats.org/officeDocument/2006/relationships/image" Target="../media/image8.tiff"/><Relationship Id="rId4" Type="http://schemas.openxmlformats.org/officeDocument/2006/relationships/image" Target="../media/image2.ti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53200" y="137771"/>
            <a:ext cx="25984200" cy="5196229"/>
          </a:xfrm>
        </p:spPr>
        <p:txBody>
          <a:bodyPr>
            <a:normAutofit/>
          </a:bodyPr>
          <a:lstStyle/>
          <a:p>
            <a:r>
              <a:rPr lang="en-US" sz="8800" b="1" dirty="0" smtClean="0"/>
              <a:t>Friction Stir Welding Techniques Applied to </a:t>
            </a:r>
            <a:br>
              <a:rPr lang="en-US" sz="8800" b="1" dirty="0" smtClean="0"/>
            </a:br>
            <a:r>
              <a:rPr lang="en-US" sz="8800" b="1" dirty="0" err="1" smtClean="0"/>
              <a:t>Maraging</a:t>
            </a:r>
            <a:r>
              <a:rPr lang="en-US" sz="8800" b="1" dirty="0" smtClean="0"/>
              <a:t> Steel </a:t>
            </a:r>
            <a:r>
              <a:rPr lang="en-US" sz="13000" b="1" dirty="0" smtClean="0"/>
              <a:t/>
            </a:r>
            <a:br>
              <a:rPr lang="en-US" sz="13000" b="1" dirty="0" smtClean="0"/>
            </a:br>
            <a:r>
              <a:rPr lang="en-US" sz="6000" i="1" dirty="0" smtClean="0"/>
              <a:t>Research Undergraduate: </a:t>
            </a:r>
            <a:r>
              <a:rPr lang="en-US" sz="6000" dirty="0" smtClean="0"/>
              <a:t>Brendan Kellogg </a:t>
            </a:r>
            <a:br>
              <a:rPr lang="en-US" sz="6000" dirty="0" smtClean="0"/>
            </a:br>
            <a:r>
              <a:rPr lang="en-US" sz="6000" i="1" dirty="0" smtClean="0"/>
              <a:t>Faculty Advisors: </a:t>
            </a:r>
            <a:r>
              <a:rPr lang="en-US" sz="6000" dirty="0" smtClean="0"/>
              <a:t>Drs. Bharat Jasthi and Michael West </a:t>
            </a:r>
            <a:endParaRPr lang="en-US" sz="60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3800" y="0"/>
            <a:ext cx="4810743" cy="483855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40" y="298083"/>
            <a:ext cx="3375660" cy="4794972"/>
          </a:xfrm>
          <a:prstGeom prst="rect">
            <a:avLst/>
          </a:prstGeom>
        </p:spPr>
      </p:pic>
      <p:sp>
        <p:nvSpPr>
          <p:cNvPr id="6" name="TextBox 5"/>
          <p:cNvSpPr txBox="1"/>
          <p:nvPr/>
        </p:nvSpPr>
        <p:spPr>
          <a:xfrm>
            <a:off x="251460" y="5518141"/>
            <a:ext cx="12016740" cy="3785652"/>
          </a:xfrm>
          <a:prstGeom prst="rect">
            <a:avLst/>
          </a:prstGeom>
          <a:noFill/>
        </p:spPr>
        <p:txBody>
          <a:bodyPr wrap="square" rtlCol="0">
            <a:spAutoFit/>
          </a:bodyPr>
          <a:lstStyle/>
          <a:p>
            <a:pPr algn="ctr"/>
            <a:r>
              <a:rPr lang="en-US" sz="4000" b="1" u="sng" dirty="0" smtClean="0"/>
              <a:t>Introduction</a:t>
            </a:r>
            <a:r>
              <a:rPr lang="en-US" sz="4000" b="1" dirty="0" smtClean="0"/>
              <a:t> </a:t>
            </a:r>
          </a:p>
          <a:p>
            <a:pPr algn="just"/>
            <a:r>
              <a:rPr lang="en-US" sz="4000" dirty="0" smtClean="0"/>
              <a:t>Friction stir welding is a materials joining process in which melting of the parent material is not necessary. Instead, a tool exerts enough downward force and rotates quickly enough that it is able to “stir” the solid material together with friction. </a:t>
            </a:r>
            <a:endParaRPr lang="en-US" sz="4000" b="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25" y="9246555"/>
            <a:ext cx="5676900" cy="380562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094" y="8686800"/>
            <a:ext cx="3161796" cy="4386151"/>
          </a:xfrm>
          <a:prstGeom prst="rect">
            <a:avLst/>
          </a:prstGeom>
        </p:spPr>
      </p:pic>
      <p:sp>
        <p:nvSpPr>
          <p:cNvPr id="11" name="TextBox 10"/>
          <p:cNvSpPr txBox="1"/>
          <p:nvPr/>
        </p:nvSpPr>
        <p:spPr>
          <a:xfrm>
            <a:off x="152400" y="13774876"/>
            <a:ext cx="12192000" cy="8094524"/>
          </a:xfrm>
          <a:prstGeom prst="rect">
            <a:avLst/>
          </a:prstGeom>
          <a:noFill/>
        </p:spPr>
        <p:txBody>
          <a:bodyPr wrap="square" rtlCol="0">
            <a:spAutoFit/>
          </a:bodyPr>
          <a:lstStyle/>
          <a:p>
            <a:pPr algn="ctr"/>
            <a:r>
              <a:rPr lang="en-US" sz="4000" b="1" u="sng" dirty="0" smtClean="0"/>
              <a:t>Maraging Steel </a:t>
            </a:r>
          </a:p>
          <a:p>
            <a:pPr marL="571500" indent="-571500" algn="just">
              <a:buFont typeface="Arial" pitchFamily="34" charset="0"/>
              <a:buChar char="•"/>
            </a:pPr>
            <a:r>
              <a:rPr lang="en-US" sz="4000" dirty="0" smtClean="0"/>
              <a:t>Specialized aerospace material </a:t>
            </a:r>
          </a:p>
          <a:p>
            <a:pPr marL="2609286" lvl="1" indent="-571500" algn="just">
              <a:buFont typeface="Arial" pitchFamily="34" charset="0"/>
              <a:buChar char="•"/>
            </a:pPr>
            <a:r>
              <a:rPr lang="en-US" sz="4000" dirty="0" smtClean="0"/>
              <a:t>High strength to weight ratio </a:t>
            </a:r>
          </a:p>
          <a:p>
            <a:pPr marL="2609286" lvl="1" indent="-571500" algn="just">
              <a:buFont typeface="Arial" pitchFamily="34" charset="0"/>
              <a:buChar char="•"/>
            </a:pPr>
            <a:r>
              <a:rPr lang="en-US" sz="4000" dirty="0" smtClean="0"/>
              <a:t>Maintains properties at elevated temperatures </a:t>
            </a:r>
          </a:p>
          <a:p>
            <a:pPr marL="571500" indent="-571500" algn="just">
              <a:buFont typeface="Arial" pitchFamily="34" charset="0"/>
              <a:buChar char="•"/>
            </a:pPr>
            <a:r>
              <a:rPr lang="en-US" sz="4000" dirty="0" smtClean="0"/>
              <a:t>Little to no carbon content </a:t>
            </a:r>
          </a:p>
          <a:p>
            <a:pPr marL="2609286" lvl="1" indent="-571500" algn="just">
              <a:buFont typeface="Arial" pitchFamily="34" charset="0"/>
              <a:buChar char="•"/>
            </a:pPr>
            <a:r>
              <a:rPr lang="en-US" sz="4000" dirty="0" smtClean="0"/>
              <a:t>Majority of strength obtained in a post-machining heat treatment known as “precipitation hardening” or “aging” </a:t>
            </a:r>
            <a:endParaRPr lang="en-US" sz="4000" dirty="0"/>
          </a:p>
          <a:p>
            <a:pPr marL="571500" indent="-571500" algn="just">
              <a:buFont typeface="Arial" pitchFamily="34" charset="0"/>
              <a:buChar char="•"/>
            </a:pPr>
            <a:r>
              <a:rPr lang="en-US" sz="4000" dirty="0" smtClean="0"/>
              <a:t>Composition </a:t>
            </a:r>
          </a:p>
          <a:p>
            <a:pPr marL="2609286" lvl="1" indent="-571500" algn="just">
              <a:buFont typeface="Arial" pitchFamily="34" charset="0"/>
              <a:buChar char="•"/>
            </a:pPr>
            <a:r>
              <a:rPr lang="en-US" sz="4000" dirty="0" smtClean="0"/>
              <a:t>Lath martensitic ferrous matrix solution </a:t>
            </a:r>
          </a:p>
          <a:p>
            <a:pPr marL="2609286" lvl="1" indent="-571500" algn="just">
              <a:buFont typeface="Arial" pitchFamily="34" charset="0"/>
              <a:buChar char="•"/>
            </a:pPr>
            <a:r>
              <a:rPr lang="en-US" sz="4000" dirty="0" smtClean="0"/>
              <a:t>18% Ni, 8% Co, 5% Mo</a:t>
            </a:r>
          </a:p>
          <a:p>
            <a:pPr marL="571500" indent="-571500" algn="just">
              <a:buFont typeface="Arial" pitchFamily="34" charset="0"/>
              <a:buChar char="•"/>
            </a:pPr>
            <a:r>
              <a:rPr lang="en-US" sz="4000" dirty="0" smtClean="0"/>
              <a:t>“Maraging” – portmanteau: “</a:t>
            </a:r>
            <a:r>
              <a:rPr lang="en-US" sz="4000" dirty="0" err="1" smtClean="0"/>
              <a:t>martensite</a:t>
            </a:r>
            <a:r>
              <a:rPr lang="en-US" sz="4000" dirty="0" smtClean="0"/>
              <a:t>” and “aging” </a:t>
            </a:r>
          </a:p>
        </p:txBody>
      </p:sp>
      <p:sp>
        <p:nvSpPr>
          <p:cNvPr id="9" name="Oval 8"/>
          <p:cNvSpPr/>
          <p:nvPr/>
        </p:nvSpPr>
        <p:spPr>
          <a:xfrm>
            <a:off x="17573625" y="6624808"/>
            <a:ext cx="4953000" cy="15850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Parent Material</a:t>
            </a:r>
            <a:endParaRPr lang="en-US" sz="4400" dirty="0"/>
          </a:p>
        </p:txBody>
      </p:sp>
      <p:sp>
        <p:nvSpPr>
          <p:cNvPr id="12" name="Rectangle 11"/>
          <p:cNvSpPr/>
          <p:nvPr/>
        </p:nvSpPr>
        <p:spPr>
          <a:xfrm>
            <a:off x="13226890" y="8687609"/>
            <a:ext cx="460391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Mechanical Testing</a:t>
            </a:r>
            <a:endParaRPr lang="en-US" sz="4400" dirty="0"/>
          </a:p>
        </p:txBody>
      </p:sp>
      <p:sp>
        <p:nvSpPr>
          <p:cNvPr id="15" name="Rectangle 14"/>
          <p:cNvSpPr/>
          <p:nvPr/>
        </p:nvSpPr>
        <p:spPr>
          <a:xfrm>
            <a:off x="13487400" y="10761373"/>
            <a:ext cx="4074795" cy="1086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Metallography</a:t>
            </a:r>
            <a:endParaRPr lang="en-US" sz="4400" dirty="0"/>
          </a:p>
        </p:txBody>
      </p:sp>
      <p:sp>
        <p:nvSpPr>
          <p:cNvPr id="16" name="Rectangle 15"/>
          <p:cNvSpPr/>
          <p:nvPr/>
        </p:nvSpPr>
        <p:spPr>
          <a:xfrm>
            <a:off x="18173700" y="8720249"/>
            <a:ext cx="37719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Parameter Optimization</a:t>
            </a:r>
            <a:endParaRPr lang="en-US" sz="4400" dirty="0"/>
          </a:p>
        </p:txBody>
      </p:sp>
      <p:sp>
        <p:nvSpPr>
          <p:cNvPr id="17" name="Rectangle 16"/>
          <p:cNvSpPr/>
          <p:nvPr/>
        </p:nvSpPr>
        <p:spPr>
          <a:xfrm>
            <a:off x="18078450" y="10761373"/>
            <a:ext cx="3943350" cy="947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Metallography</a:t>
            </a:r>
            <a:endParaRPr lang="en-US" sz="4400" dirty="0"/>
          </a:p>
        </p:txBody>
      </p:sp>
      <p:sp>
        <p:nvSpPr>
          <p:cNvPr id="18" name="Rectangle 17"/>
          <p:cNvSpPr/>
          <p:nvPr/>
        </p:nvSpPr>
        <p:spPr>
          <a:xfrm>
            <a:off x="22326600" y="8687609"/>
            <a:ext cx="4419600" cy="1357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Post Weld Heat Treatment</a:t>
            </a:r>
            <a:endParaRPr lang="en-US" sz="4400" dirty="0"/>
          </a:p>
        </p:txBody>
      </p:sp>
      <p:sp>
        <p:nvSpPr>
          <p:cNvPr id="19" name="Rectangle 18"/>
          <p:cNvSpPr/>
          <p:nvPr/>
        </p:nvSpPr>
        <p:spPr>
          <a:xfrm>
            <a:off x="22326600" y="10761373"/>
            <a:ext cx="4419600" cy="1570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Mechanical Testing</a:t>
            </a:r>
            <a:endParaRPr lang="en-US" sz="4400" dirty="0"/>
          </a:p>
        </p:txBody>
      </p:sp>
      <p:sp>
        <p:nvSpPr>
          <p:cNvPr id="20" name="Oval 19"/>
          <p:cNvSpPr/>
          <p:nvPr/>
        </p:nvSpPr>
        <p:spPr>
          <a:xfrm>
            <a:off x="17697450" y="12630534"/>
            <a:ext cx="478155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Conclusions</a:t>
            </a:r>
            <a:endParaRPr lang="en-US" sz="4400" dirty="0"/>
          </a:p>
        </p:txBody>
      </p:sp>
      <p:cxnSp>
        <p:nvCxnSpPr>
          <p:cNvPr id="22" name="Straight Arrow Connector 21"/>
          <p:cNvCxnSpPr>
            <a:stCxn id="9" idx="4"/>
            <a:endCxn id="16" idx="0"/>
          </p:cNvCxnSpPr>
          <p:nvPr/>
        </p:nvCxnSpPr>
        <p:spPr>
          <a:xfrm>
            <a:off x="20050125" y="8209857"/>
            <a:ext cx="9525" cy="5103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2"/>
            <a:endCxn id="17" idx="0"/>
          </p:cNvCxnSpPr>
          <p:nvPr/>
        </p:nvCxnSpPr>
        <p:spPr>
          <a:xfrm flipH="1">
            <a:off x="20050125" y="10091849"/>
            <a:ext cx="9525" cy="6695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7" idx="2"/>
          </p:cNvCxnSpPr>
          <p:nvPr/>
        </p:nvCxnSpPr>
        <p:spPr>
          <a:xfrm>
            <a:off x="20050125" y="11708455"/>
            <a:ext cx="13335" cy="923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9" idx="2"/>
            <a:endCxn id="12" idx="0"/>
          </p:cNvCxnSpPr>
          <p:nvPr/>
        </p:nvCxnSpPr>
        <p:spPr>
          <a:xfrm rot="10800000" flipV="1">
            <a:off x="15528845" y="7417333"/>
            <a:ext cx="2044780" cy="12702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9" idx="6"/>
            <a:endCxn id="18" idx="0"/>
          </p:cNvCxnSpPr>
          <p:nvPr/>
        </p:nvCxnSpPr>
        <p:spPr>
          <a:xfrm>
            <a:off x="22526625" y="7417333"/>
            <a:ext cx="2009775" cy="127027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2" idx="2"/>
            <a:endCxn id="15" idx="0"/>
          </p:cNvCxnSpPr>
          <p:nvPr/>
        </p:nvCxnSpPr>
        <p:spPr>
          <a:xfrm flipH="1">
            <a:off x="15524798" y="10059209"/>
            <a:ext cx="4047" cy="702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8" idx="2"/>
            <a:endCxn id="19" idx="0"/>
          </p:cNvCxnSpPr>
          <p:nvPr/>
        </p:nvCxnSpPr>
        <p:spPr>
          <a:xfrm>
            <a:off x="24536400" y="10044689"/>
            <a:ext cx="0" cy="7166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5" idx="2"/>
            <a:endCxn id="20" idx="2"/>
          </p:cNvCxnSpPr>
          <p:nvPr/>
        </p:nvCxnSpPr>
        <p:spPr>
          <a:xfrm rot="16200000" flipH="1">
            <a:off x="15972116" y="11400499"/>
            <a:ext cx="1278017" cy="217265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9" idx="2"/>
            <a:endCxn id="20" idx="6"/>
          </p:cNvCxnSpPr>
          <p:nvPr/>
        </p:nvCxnSpPr>
        <p:spPr>
          <a:xfrm rot="5400000">
            <a:off x="23110496" y="11699930"/>
            <a:ext cx="794408" cy="20574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27127200"/>
            <a:ext cx="11353800" cy="3785652"/>
          </a:xfrm>
          <a:prstGeom prst="rect">
            <a:avLst/>
          </a:prstGeom>
          <a:noFill/>
        </p:spPr>
        <p:txBody>
          <a:bodyPr wrap="square" rtlCol="0">
            <a:spAutoFit/>
          </a:bodyPr>
          <a:lstStyle/>
          <a:p>
            <a:pPr algn="ctr"/>
            <a:r>
              <a:rPr lang="en-US" sz="4000" b="1" u="sng" dirty="0" smtClean="0"/>
              <a:t>Objectives</a:t>
            </a:r>
            <a:r>
              <a:rPr lang="en-US" sz="4000" b="1" dirty="0" smtClean="0"/>
              <a:t> </a:t>
            </a:r>
          </a:p>
          <a:p>
            <a:pPr algn="just"/>
            <a:r>
              <a:rPr lang="en-US" sz="4000" dirty="0" smtClean="0"/>
              <a:t>   1. Develop a parameter optimization map for future</a:t>
            </a:r>
          </a:p>
          <a:p>
            <a:pPr algn="just"/>
            <a:r>
              <a:rPr lang="en-US" sz="4000" dirty="0"/>
              <a:t> </a:t>
            </a:r>
            <a:r>
              <a:rPr lang="en-US" sz="4000" dirty="0" smtClean="0"/>
              <a:t>      use in friction stir welding maraging steel. </a:t>
            </a:r>
          </a:p>
          <a:p>
            <a:r>
              <a:rPr lang="en-US" sz="4000" dirty="0"/>
              <a:t> </a:t>
            </a:r>
            <a:r>
              <a:rPr lang="en-US" sz="4000" dirty="0" smtClean="0"/>
              <a:t>  2. Develop a Time-Temperature diagram describing</a:t>
            </a:r>
          </a:p>
          <a:p>
            <a:pPr algn="just"/>
            <a:r>
              <a:rPr lang="en-US" sz="4000" dirty="0"/>
              <a:t> </a:t>
            </a:r>
            <a:r>
              <a:rPr lang="en-US" sz="4000" dirty="0" smtClean="0"/>
              <a:t>      post-weld heat treatments and their effect on</a:t>
            </a:r>
          </a:p>
          <a:p>
            <a:pPr algn="just"/>
            <a:r>
              <a:rPr lang="en-US" sz="4000" dirty="0"/>
              <a:t> </a:t>
            </a:r>
            <a:r>
              <a:rPr lang="en-US" sz="4000" dirty="0" smtClean="0"/>
              <a:t>      mechanical properties. </a:t>
            </a:r>
          </a:p>
        </p:txBody>
      </p:sp>
      <p:sp>
        <p:nvSpPr>
          <p:cNvPr id="56" name="TextBox 55"/>
          <p:cNvSpPr txBox="1"/>
          <p:nvPr/>
        </p:nvSpPr>
        <p:spPr>
          <a:xfrm>
            <a:off x="27203400" y="19126200"/>
            <a:ext cx="12420600" cy="11787842"/>
          </a:xfrm>
          <a:prstGeom prst="rect">
            <a:avLst/>
          </a:prstGeom>
          <a:noFill/>
        </p:spPr>
        <p:txBody>
          <a:bodyPr wrap="square" rtlCol="0">
            <a:spAutoFit/>
          </a:bodyPr>
          <a:lstStyle/>
          <a:p>
            <a:pPr algn="ctr"/>
            <a:r>
              <a:rPr lang="en-US" sz="4000" b="1" u="sng" dirty="0" smtClean="0"/>
              <a:t>Conclusions</a:t>
            </a:r>
          </a:p>
          <a:p>
            <a:pPr marL="742950" indent="-742950" algn="just">
              <a:buFont typeface="+mj-lt"/>
              <a:buAutoNum type="arabicPeriod"/>
            </a:pPr>
            <a:r>
              <a:rPr lang="en-US" sz="4000" dirty="0" smtClean="0"/>
              <a:t>Optimal welding parameters involve high levels of heat. The best welds were specifically conducted at 6500 lbs. force rotating at 200 rpm and traveling at 2 in/min. </a:t>
            </a:r>
          </a:p>
          <a:p>
            <a:pPr marL="742950" indent="-742950" algn="just">
              <a:buFont typeface="+mj-lt"/>
              <a:buAutoNum type="arabicPeriod"/>
            </a:pPr>
            <a:r>
              <a:rPr lang="en-US" sz="4000" dirty="0" smtClean="0"/>
              <a:t>Lower, slower heat treatments yield the best mechanical properties. The best results in this case were achieved by heat treating at 900 Fahrenheit for 15 hours. </a:t>
            </a:r>
          </a:p>
          <a:p>
            <a:pPr marL="742950" indent="-742950" algn="just">
              <a:buFont typeface="+mj-lt"/>
              <a:buAutoNum type="arabicPeriod"/>
            </a:pPr>
            <a:r>
              <a:rPr lang="en-US" sz="4000" dirty="0" smtClean="0"/>
              <a:t>Hardness properties tend to even out across the weld nugget and HAZ with the correct heat treatment. </a:t>
            </a:r>
          </a:p>
          <a:p>
            <a:pPr marL="742950" indent="-742950" algn="just">
              <a:buFont typeface="+mj-lt"/>
              <a:buAutoNum type="arabicPeriod"/>
            </a:pPr>
            <a:endParaRPr lang="en-US" sz="4000" dirty="0" smtClean="0"/>
          </a:p>
          <a:p>
            <a:pPr algn="ctr"/>
            <a:r>
              <a:rPr lang="en-US" sz="4000" b="1" u="sng" dirty="0" smtClean="0"/>
              <a:t>Future Work</a:t>
            </a:r>
            <a:r>
              <a:rPr lang="en-US" sz="4000" b="1" u="sng" dirty="0"/>
              <a:t> </a:t>
            </a:r>
            <a:endParaRPr lang="en-US" sz="4000" b="1" u="sng" dirty="0" smtClean="0"/>
          </a:p>
          <a:p>
            <a:pPr algn="just"/>
            <a:r>
              <a:rPr lang="en-US" sz="4000" dirty="0" smtClean="0"/>
              <a:t>Furthering this research would involve a full mechanical property </a:t>
            </a:r>
            <a:r>
              <a:rPr lang="en-US" sz="4000" dirty="0"/>
              <a:t>(tensile, fracture toughness, impact, etc.) </a:t>
            </a:r>
            <a:r>
              <a:rPr lang="en-US" sz="4000" dirty="0" smtClean="0"/>
              <a:t>and metallography (microstructure, grain size, etc.) analysis </a:t>
            </a:r>
            <a:r>
              <a:rPr lang="en-US" sz="4000" dirty="0"/>
              <a:t>of </a:t>
            </a:r>
            <a:r>
              <a:rPr lang="en-US" sz="4000" dirty="0" smtClean="0"/>
              <a:t>the optimal welding parameters. Further data could be gathered on parameter refinement and longer heat treating times. Research could also be conducted on tool wear during this process. </a:t>
            </a:r>
            <a:endParaRPr lang="en-US" sz="4000" b="1" dirty="0"/>
          </a:p>
        </p:txBody>
      </p:sp>
      <p:sp>
        <p:nvSpPr>
          <p:cNvPr id="3" name="TextBox 2"/>
          <p:cNvSpPr txBox="1"/>
          <p:nvPr/>
        </p:nvSpPr>
        <p:spPr>
          <a:xfrm>
            <a:off x="12938760" y="28803600"/>
            <a:ext cx="13959840" cy="2062103"/>
          </a:xfrm>
          <a:prstGeom prst="rect">
            <a:avLst/>
          </a:prstGeom>
          <a:noFill/>
        </p:spPr>
        <p:txBody>
          <a:bodyPr wrap="square" rtlCol="0">
            <a:spAutoFit/>
          </a:bodyPr>
          <a:lstStyle/>
          <a:p>
            <a:pPr algn="just"/>
            <a:r>
              <a:rPr lang="en-US" sz="3200" b="1" dirty="0" smtClean="0"/>
              <a:t>Acknowledgments: </a:t>
            </a:r>
            <a:r>
              <a:rPr lang="en-US" sz="3200" dirty="0" smtClean="0"/>
              <a:t>Funding for this research was provided by the National Science Foundation, Grant #1157074. A special thanks is extended to Drs. Bharat Jasthi and Michael West, to the AMP Center especially Todd, Tim, Matt, and Chris, and to Julia Funke. Without their help this project would not have been possible. </a:t>
            </a:r>
            <a:endParaRPr lang="en-US" sz="3200" b="1"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5100" y="22326600"/>
            <a:ext cx="5577840" cy="4183380"/>
          </a:xfrm>
          <a:prstGeom prst="rect">
            <a:avLst/>
          </a:prstGeom>
        </p:spPr>
      </p:pic>
      <p:sp>
        <p:nvSpPr>
          <p:cNvPr id="1055" name="TextBox 1054"/>
          <p:cNvSpPr txBox="1"/>
          <p:nvPr/>
        </p:nvSpPr>
        <p:spPr>
          <a:xfrm>
            <a:off x="18330862" y="5488921"/>
            <a:ext cx="3781425" cy="830997"/>
          </a:xfrm>
          <a:prstGeom prst="rect">
            <a:avLst/>
          </a:prstGeom>
          <a:noFill/>
        </p:spPr>
        <p:txBody>
          <a:bodyPr wrap="square" rtlCol="0">
            <a:spAutoFit/>
          </a:bodyPr>
          <a:lstStyle/>
          <a:p>
            <a:r>
              <a:rPr lang="en-US" sz="4800" b="1" u="sng" dirty="0" smtClean="0"/>
              <a:t>Procedure</a:t>
            </a:r>
            <a:endParaRPr lang="en-US" sz="4800" b="1" u="sng" dirty="0"/>
          </a:p>
        </p:txBody>
      </p:sp>
      <p:sp>
        <p:nvSpPr>
          <p:cNvPr id="1090" name="TextBox 1089"/>
          <p:cNvSpPr txBox="1"/>
          <p:nvPr/>
        </p:nvSpPr>
        <p:spPr>
          <a:xfrm>
            <a:off x="18482310" y="13868400"/>
            <a:ext cx="2649378" cy="830997"/>
          </a:xfrm>
          <a:prstGeom prst="rect">
            <a:avLst/>
          </a:prstGeom>
          <a:noFill/>
        </p:spPr>
        <p:txBody>
          <a:bodyPr wrap="square" rtlCol="0">
            <a:spAutoFit/>
          </a:bodyPr>
          <a:lstStyle/>
          <a:p>
            <a:r>
              <a:rPr lang="en-US" sz="4800" b="1" u="sng" dirty="0" smtClean="0"/>
              <a:t>Results </a:t>
            </a:r>
            <a:endParaRPr lang="en-US" sz="4800" b="1" u="sng" dirty="0"/>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0685" y="15011400"/>
            <a:ext cx="13264515" cy="9719485"/>
          </a:xfrm>
          <a:prstGeom prst="rect">
            <a:avLst/>
          </a:prstGeom>
        </p:spPr>
      </p:pic>
      <p:sp>
        <p:nvSpPr>
          <p:cNvPr id="14" name="TextBox 13"/>
          <p:cNvSpPr txBox="1"/>
          <p:nvPr/>
        </p:nvSpPr>
        <p:spPr>
          <a:xfrm>
            <a:off x="14507767" y="14478000"/>
            <a:ext cx="6066233" cy="769441"/>
          </a:xfrm>
          <a:prstGeom prst="rect">
            <a:avLst/>
          </a:prstGeom>
          <a:noFill/>
        </p:spPr>
        <p:txBody>
          <a:bodyPr wrap="square" rtlCol="0">
            <a:spAutoFit/>
          </a:bodyPr>
          <a:lstStyle/>
          <a:p>
            <a:r>
              <a:rPr lang="en-US" sz="4400" b="1" dirty="0" smtClean="0"/>
              <a:t>Parameter Mapping</a:t>
            </a:r>
            <a:endParaRPr lang="en-US" sz="4400" b="1" dirty="0"/>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55800" y="12877801"/>
            <a:ext cx="12420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445" y="22259926"/>
            <a:ext cx="5676900" cy="4257674"/>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818893" y="24384000"/>
            <a:ext cx="5840707" cy="3715619"/>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74000" y="24460200"/>
            <a:ext cx="5268438" cy="3629001"/>
          </a:xfrm>
          <a:prstGeom prst="rect">
            <a:avLst/>
          </a:prstGeom>
        </p:spPr>
      </p:pic>
      <p:sp>
        <p:nvSpPr>
          <p:cNvPr id="24" name="TextBox 23"/>
          <p:cNvSpPr txBox="1"/>
          <p:nvPr/>
        </p:nvSpPr>
        <p:spPr>
          <a:xfrm>
            <a:off x="381445" y="26441400"/>
            <a:ext cx="5676900" cy="1077218"/>
          </a:xfrm>
          <a:prstGeom prst="rect">
            <a:avLst/>
          </a:prstGeom>
          <a:noFill/>
        </p:spPr>
        <p:txBody>
          <a:bodyPr wrap="square" rtlCol="0">
            <a:spAutoFit/>
          </a:bodyPr>
          <a:lstStyle/>
          <a:p>
            <a:r>
              <a:rPr lang="en-US" sz="3200" dirty="0" smtClean="0">
                <a:solidFill>
                  <a:srgbClr val="FF0000"/>
                </a:solidFill>
              </a:rPr>
              <a:t>Fig. 3 </a:t>
            </a:r>
            <a:r>
              <a:rPr lang="en-US" sz="3200" dirty="0" smtClean="0"/>
              <a:t>– Parent Material Microstructure </a:t>
            </a:r>
            <a:endParaRPr lang="en-US" sz="3200" dirty="0">
              <a:solidFill>
                <a:srgbClr val="FF0000"/>
              </a:solidFill>
            </a:endParaRPr>
          </a:p>
        </p:txBody>
      </p:sp>
      <p:sp>
        <p:nvSpPr>
          <p:cNvPr id="29" name="TextBox 28"/>
          <p:cNvSpPr txBox="1"/>
          <p:nvPr/>
        </p:nvSpPr>
        <p:spPr>
          <a:xfrm>
            <a:off x="6515100" y="26441400"/>
            <a:ext cx="5577840" cy="584775"/>
          </a:xfrm>
          <a:prstGeom prst="rect">
            <a:avLst/>
          </a:prstGeom>
          <a:noFill/>
        </p:spPr>
        <p:txBody>
          <a:bodyPr wrap="square" rtlCol="0">
            <a:spAutoFit/>
          </a:bodyPr>
          <a:lstStyle/>
          <a:p>
            <a:r>
              <a:rPr lang="en-US" sz="3200" dirty="0" smtClean="0">
                <a:solidFill>
                  <a:srgbClr val="FF0000"/>
                </a:solidFill>
              </a:rPr>
              <a:t>Fig. 4</a:t>
            </a:r>
            <a:r>
              <a:rPr lang="en-US" sz="3200" dirty="0" smtClean="0"/>
              <a:t> – FSW Machine </a:t>
            </a:r>
            <a:endParaRPr lang="en-US" sz="3200" dirty="0">
              <a:solidFill>
                <a:srgbClr val="FF0000"/>
              </a:solidFill>
            </a:endParaRPr>
          </a:p>
        </p:txBody>
      </p:sp>
      <p:sp>
        <p:nvSpPr>
          <p:cNvPr id="31" name="TextBox 30"/>
          <p:cNvSpPr txBox="1"/>
          <p:nvPr/>
        </p:nvSpPr>
        <p:spPr>
          <a:xfrm>
            <a:off x="640525" y="13125835"/>
            <a:ext cx="5676900" cy="584775"/>
          </a:xfrm>
          <a:prstGeom prst="rect">
            <a:avLst/>
          </a:prstGeom>
          <a:noFill/>
        </p:spPr>
        <p:txBody>
          <a:bodyPr wrap="square" rtlCol="0">
            <a:spAutoFit/>
          </a:bodyPr>
          <a:lstStyle/>
          <a:p>
            <a:r>
              <a:rPr lang="en-US" sz="3200" dirty="0" smtClean="0">
                <a:solidFill>
                  <a:srgbClr val="FF0000"/>
                </a:solidFill>
              </a:rPr>
              <a:t>Fig. 1</a:t>
            </a:r>
            <a:r>
              <a:rPr lang="en-US" sz="3200" dirty="0" smtClean="0"/>
              <a:t> – FSW Process </a:t>
            </a:r>
            <a:endParaRPr lang="en-US" sz="3200" dirty="0">
              <a:solidFill>
                <a:srgbClr val="FF0000"/>
              </a:solidFill>
            </a:endParaRPr>
          </a:p>
        </p:txBody>
      </p:sp>
      <p:sp>
        <p:nvSpPr>
          <p:cNvPr id="33" name="TextBox 32"/>
          <p:cNvSpPr txBox="1"/>
          <p:nvPr/>
        </p:nvSpPr>
        <p:spPr>
          <a:xfrm>
            <a:off x="8229600" y="13030200"/>
            <a:ext cx="3346785" cy="584775"/>
          </a:xfrm>
          <a:prstGeom prst="rect">
            <a:avLst/>
          </a:prstGeom>
          <a:noFill/>
        </p:spPr>
        <p:txBody>
          <a:bodyPr wrap="square" rtlCol="0">
            <a:spAutoFit/>
          </a:bodyPr>
          <a:lstStyle/>
          <a:p>
            <a:r>
              <a:rPr lang="en-US" sz="3200" dirty="0" smtClean="0">
                <a:solidFill>
                  <a:srgbClr val="FF0000"/>
                </a:solidFill>
              </a:rPr>
              <a:t>Fig. 2</a:t>
            </a:r>
            <a:r>
              <a:rPr lang="en-US" sz="3200" dirty="0" smtClean="0"/>
              <a:t> – FSW Tool </a:t>
            </a:r>
            <a:endParaRPr lang="en-US" sz="3200" dirty="0">
              <a:solidFill>
                <a:srgbClr val="FF0000"/>
              </a:solidFill>
            </a:endParaRPr>
          </a:p>
        </p:txBody>
      </p:sp>
      <p:sp>
        <p:nvSpPr>
          <p:cNvPr id="34" name="TextBox 33"/>
          <p:cNvSpPr txBox="1"/>
          <p:nvPr/>
        </p:nvSpPr>
        <p:spPr>
          <a:xfrm>
            <a:off x="13818893" y="28041600"/>
            <a:ext cx="5840707" cy="584775"/>
          </a:xfrm>
          <a:prstGeom prst="rect">
            <a:avLst/>
          </a:prstGeom>
          <a:noFill/>
        </p:spPr>
        <p:txBody>
          <a:bodyPr wrap="square" rtlCol="0">
            <a:spAutoFit/>
          </a:bodyPr>
          <a:lstStyle/>
          <a:p>
            <a:r>
              <a:rPr lang="en-US" sz="3200" dirty="0" smtClean="0">
                <a:solidFill>
                  <a:srgbClr val="FF0000"/>
                </a:solidFill>
              </a:rPr>
              <a:t>Fig. 5</a:t>
            </a:r>
            <a:r>
              <a:rPr lang="en-US" sz="3200" dirty="0" smtClean="0"/>
              <a:t> – Wormhole Welding Defect </a:t>
            </a:r>
            <a:endParaRPr lang="en-US" sz="3200" dirty="0">
              <a:solidFill>
                <a:srgbClr val="FF0000"/>
              </a:solidFill>
            </a:endParaRPr>
          </a:p>
        </p:txBody>
      </p:sp>
      <p:sp>
        <p:nvSpPr>
          <p:cNvPr id="35" name="TextBox 34"/>
          <p:cNvSpPr txBox="1"/>
          <p:nvPr/>
        </p:nvSpPr>
        <p:spPr>
          <a:xfrm>
            <a:off x="20512087" y="28041600"/>
            <a:ext cx="6310313" cy="584775"/>
          </a:xfrm>
          <a:prstGeom prst="rect">
            <a:avLst/>
          </a:prstGeom>
          <a:noFill/>
        </p:spPr>
        <p:txBody>
          <a:bodyPr wrap="square" rtlCol="0">
            <a:spAutoFit/>
          </a:bodyPr>
          <a:lstStyle/>
          <a:p>
            <a:r>
              <a:rPr lang="en-US" sz="3200" dirty="0" smtClean="0">
                <a:solidFill>
                  <a:srgbClr val="FF0000"/>
                </a:solidFill>
              </a:rPr>
              <a:t>Fig. 6</a:t>
            </a:r>
            <a:r>
              <a:rPr lang="en-US" sz="3200" dirty="0" smtClean="0"/>
              <a:t> – Weld Nugget Microstructure</a:t>
            </a:r>
            <a:endParaRPr lang="en-US" sz="3200" dirty="0">
              <a:solidFill>
                <a:srgbClr val="FF0000"/>
              </a:solidFill>
            </a:endParaRPr>
          </a:p>
        </p:txBody>
      </p:sp>
      <p:cxnSp>
        <p:nvCxnSpPr>
          <p:cNvPr id="36" name="Straight Connector 35"/>
          <p:cNvCxnSpPr/>
          <p:nvPr/>
        </p:nvCxnSpPr>
        <p:spPr>
          <a:xfrm>
            <a:off x="0" y="5334000"/>
            <a:ext cx="402336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7127200" y="5334000"/>
            <a:ext cx="0" cy="257556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877800" y="5334000"/>
            <a:ext cx="0" cy="257556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355800" y="5488921"/>
            <a:ext cx="12420600" cy="738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391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3425</TotalTime>
  <Words>425</Words>
  <Application>Microsoft Office PowerPoint</Application>
  <PresentationFormat>Custom</PresentationFormat>
  <Paragraphs>45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Friction Stir Welding Techniques Applied to  Maraging Steel  Research Undergraduate: Brendan Kellogg  Faculty Advisors: Drs. Bharat Jasthi and Michael West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Kellogg, Brendan D.</dc:creator>
  <cp:lastModifiedBy>Boysen, Alfred R</cp:lastModifiedBy>
  <cp:revision>60</cp:revision>
  <dcterms:created xsi:type="dcterms:W3CDTF">2012-07-20T22:05:53Z</dcterms:created>
  <dcterms:modified xsi:type="dcterms:W3CDTF">2012-08-03T02:01:49Z</dcterms:modified>
</cp:coreProperties>
</file>